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theme+xml" PartName="/ppt/theme/theme9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  <p:sldMasterId id="2147483671" r:id="rId6"/>
    <p:sldMasterId id="2147483683" r:id="rId7"/>
    <p:sldMasterId id="2147483695" r:id="rId8"/>
    <p:sldMasterId id="2147483706" r:id="rId9"/>
    <p:sldMasterId id="2147483717" r:id="rId10"/>
    <p:sldMasterId id="2147483728" r:id="rId11"/>
  </p:sldMasterIdLst>
  <p:notesMasterIdLst>
    <p:notesMasterId r:id="rId12"/>
  </p:notes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298" r:id="rId55"/>
    <p:sldId id="299" r:id="rId56"/>
    <p:sldId id="300" r:id="rId57"/>
    <p:sldId id="301" r:id="rId58"/>
    <p:sldId id="302" r:id="rId59"/>
    <p:sldId id="303" r:id="rId60"/>
    <p:sldId id="304" r:id="rId61"/>
    <p:sldId id="305" r:id="rId62"/>
    <p:sldId id="306" r:id="rId63"/>
    <p:sldId id="307" r:id="rId64"/>
    <p:sldId id="308" r:id="rId65"/>
    <p:sldId id="309" r:id="rId66"/>
    <p:sldId id="310" r:id="rId67"/>
    <p:sldId id="311" r:id="rId68"/>
    <p:sldId id="312" r:id="rId69"/>
    <p:sldId id="313" r:id="rId70"/>
    <p:sldId id="314" r:id="rId71"/>
    <p:sldId id="315" r:id="rId72"/>
    <p:sldId id="316" r:id="rId73"/>
    <p:sldId id="317" r:id="rId74"/>
    <p:sldId id="318" r:id="rId75"/>
    <p:sldId id="319" r:id="rId76"/>
  </p:sldIdLst>
  <p:sldSz cy="3978275" cx="7616825"/>
  <p:notesSz cx="6858000" cy="9144000"/>
  <p:embeddedFontLst>
    <p:embeddedFont>
      <p:font typeface="Open Sans"/>
      <p:regular r:id="rId77"/>
      <p:bold r:id="rId78"/>
      <p:italic r:id="rId79"/>
      <p:boldItalic r:id="rId8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253">
          <p15:clr>
            <a:srgbClr val="A4A3A4"/>
          </p15:clr>
        </p15:guide>
        <p15:guide id="4" pos="2399">
          <p15:clr>
            <a:srgbClr val="A4A3A4"/>
          </p15:clr>
        </p15:guide>
      </p15:sldGuideLst>
    </p:ext>
    <p:ext uri="GoogleSlidesCustomDataVersion2">
      <go:slidesCustomData xmlns:go="http://customooxmlschemas.google.com/" r:id="rId81" roundtripDataSignature="AMtx7mjGK+nmfoqIExyQm1UyY48FgEXR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253" orient="horz"/>
        <p:guide pos="239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28.xml"/><Relationship Id="rId42" Type="http://schemas.openxmlformats.org/officeDocument/2006/relationships/slide" Target="slides/slide30.xml"/><Relationship Id="rId41" Type="http://schemas.openxmlformats.org/officeDocument/2006/relationships/slide" Target="slides/slide29.xml"/><Relationship Id="rId44" Type="http://schemas.openxmlformats.org/officeDocument/2006/relationships/slide" Target="slides/slide32.xml"/><Relationship Id="rId43" Type="http://schemas.openxmlformats.org/officeDocument/2006/relationships/slide" Target="slides/slide31.xml"/><Relationship Id="rId46" Type="http://schemas.openxmlformats.org/officeDocument/2006/relationships/slide" Target="slides/slide34.xml"/><Relationship Id="rId45" Type="http://schemas.openxmlformats.org/officeDocument/2006/relationships/slide" Target="slides/slide33.xml"/><Relationship Id="rId80" Type="http://schemas.openxmlformats.org/officeDocument/2006/relationships/font" Target="fonts/OpenSans-boldItalic.fntdata"/><Relationship Id="rId81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48" Type="http://schemas.openxmlformats.org/officeDocument/2006/relationships/slide" Target="slides/slide36.xml"/><Relationship Id="rId47" Type="http://schemas.openxmlformats.org/officeDocument/2006/relationships/slide" Target="slides/slide35.xml"/><Relationship Id="rId49" Type="http://schemas.openxmlformats.org/officeDocument/2006/relationships/slide" Target="slides/slide37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73" Type="http://schemas.openxmlformats.org/officeDocument/2006/relationships/slide" Target="slides/slide61.xml"/><Relationship Id="rId72" Type="http://schemas.openxmlformats.org/officeDocument/2006/relationships/slide" Target="slides/slide60.xml"/><Relationship Id="rId31" Type="http://schemas.openxmlformats.org/officeDocument/2006/relationships/slide" Target="slides/slide19.xml"/><Relationship Id="rId75" Type="http://schemas.openxmlformats.org/officeDocument/2006/relationships/slide" Target="slides/slide63.xml"/><Relationship Id="rId30" Type="http://schemas.openxmlformats.org/officeDocument/2006/relationships/slide" Target="slides/slide18.xml"/><Relationship Id="rId74" Type="http://schemas.openxmlformats.org/officeDocument/2006/relationships/slide" Target="slides/slide62.xml"/><Relationship Id="rId33" Type="http://schemas.openxmlformats.org/officeDocument/2006/relationships/slide" Target="slides/slide21.xml"/><Relationship Id="rId77" Type="http://schemas.openxmlformats.org/officeDocument/2006/relationships/font" Target="fonts/OpenSans-regular.fntdata"/><Relationship Id="rId32" Type="http://schemas.openxmlformats.org/officeDocument/2006/relationships/slide" Target="slides/slide20.xml"/><Relationship Id="rId76" Type="http://schemas.openxmlformats.org/officeDocument/2006/relationships/slide" Target="slides/slide64.xml"/><Relationship Id="rId35" Type="http://schemas.openxmlformats.org/officeDocument/2006/relationships/slide" Target="slides/slide23.xml"/><Relationship Id="rId79" Type="http://schemas.openxmlformats.org/officeDocument/2006/relationships/font" Target="fonts/OpenSans-italic.fntdata"/><Relationship Id="rId34" Type="http://schemas.openxmlformats.org/officeDocument/2006/relationships/slide" Target="slides/slide22.xml"/><Relationship Id="rId78" Type="http://schemas.openxmlformats.org/officeDocument/2006/relationships/font" Target="fonts/OpenSans-bold.fntdata"/><Relationship Id="rId71" Type="http://schemas.openxmlformats.org/officeDocument/2006/relationships/slide" Target="slides/slide59.xml"/><Relationship Id="rId70" Type="http://schemas.openxmlformats.org/officeDocument/2006/relationships/slide" Target="slides/slide58.xml"/><Relationship Id="rId37" Type="http://schemas.openxmlformats.org/officeDocument/2006/relationships/slide" Target="slides/slide25.xml"/><Relationship Id="rId36" Type="http://schemas.openxmlformats.org/officeDocument/2006/relationships/slide" Target="slides/slide24.xml"/><Relationship Id="rId39" Type="http://schemas.openxmlformats.org/officeDocument/2006/relationships/slide" Target="slides/slide27.xml"/><Relationship Id="rId38" Type="http://schemas.openxmlformats.org/officeDocument/2006/relationships/slide" Target="slides/slide26.xml"/><Relationship Id="rId62" Type="http://schemas.openxmlformats.org/officeDocument/2006/relationships/slide" Target="slides/slide50.xml"/><Relationship Id="rId61" Type="http://schemas.openxmlformats.org/officeDocument/2006/relationships/slide" Target="slides/slide49.xml"/><Relationship Id="rId20" Type="http://schemas.openxmlformats.org/officeDocument/2006/relationships/slide" Target="slides/slide8.xml"/><Relationship Id="rId64" Type="http://schemas.openxmlformats.org/officeDocument/2006/relationships/slide" Target="slides/slide52.xml"/><Relationship Id="rId63" Type="http://schemas.openxmlformats.org/officeDocument/2006/relationships/slide" Target="slides/slide51.xml"/><Relationship Id="rId22" Type="http://schemas.openxmlformats.org/officeDocument/2006/relationships/slide" Target="slides/slide10.xml"/><Relationship Id="rId66" Type="http://schemas.openxmlformats.org/officeDocument/2006/relationships/slide" Target="slides/slide54.xml"/><Relationship Id="rId21" Type="http://schemas.openxmlformats.org/officeDocument/2006/relationships/slide" Target="slides/slide9.xml"/><Relationship Id="rId65" Type="http://schemas.openxmlformats.org/officeDocument/2006/relationships/slide" Target="slides/slide53.xml"/><Relationship Id="rId24" Type="http://schemas.openxmlformats.org/officeDocument/2006/relationships/slide" Target="slides/slide12.xml"/><Relationship Id="rId68" Type="http://schemas.openxmlformats.org/officeDocument/2006/relationships/slide" Target="slides/slide56.xml"/><Relationship Id="rId23" Type="http://schemas.openxmlformats.org/officeDocument/2006/relationships/slide" Target="slides/slide11.xml"/><Relationship Id="rId67" Type="http://schemas.openxmlformats.org/officeDocument/2006/relationships/slide" Target="slides/slide55.xml"/><Relationship Id="rId60" Type="http://schemas.openxmlformats.org/officeDocument/2006/relationships/slide" Target="slides/slide48.xml"/><Relationship Id="rId26" Type="http://schemas.openxmlformats.org/officeDocument/2006/relationships/slide" Target="slides/slide14.xml"/><Relationship Id="rId25" Type="http://schemas.openxmlformats.org/officeDocument/2006/relationships/slide" Target="slides/slide13.xml"/><Relationship Id="rId69" Type="http://schemas.openxmlformats.org/officeDocument/2006/relationships/slide" Target="slides/slide57.xml"/><Relationship Id="rId28" Type="http://schemas.openxmlformats.org/officeDocument/2006/relationships/slide" Target="slides/slide16.xml"/><Relationship Id="rId27" Type="http://schemas.openxmlformats.org/officeDocument/2006/relationships/slide" Target="slides/slide15.xml"/><Relationship Id="rId29" Type="http://schemas.openxmlformats.org/officeDocument/2006/relationships/slide" Target="slides/slide17.xml"/><Relationship Id="rId51" Type="http://schemas.openxmlformats.org/officeDocument/2006/relationships/slide" Target="slides/slide39.xml"/><Relationship Id="rId50" Type="http://schemas.openxmlformats.org/officeDocument/2006/relationships/slide" Target="slides/slide38.xml"/><Relationship Id="rId53" Type="http://schemas.openxmlformats.org/officeDocument/2006/relationships/slide" Target="slides/slide41.xml"/><Relationship Id="rId52" Type="http://schemas.openxmlformats.org/officeDocument/2006/relationships/slide" Target="slides/slide40.xml"/><Relationship Id="rId11" Type="http://schemas.openxmlformats.org/officeDocument/2006/relationships/slideMaster" Target="slideMasters/slideMaster8.xml"/><Relationship Id="rId55" Type="http://schemas.openxmlformats.org/officeDocument/2006/relationships/slide" Target="slides/slide43.xml"/><Relationship Id="rId10" Type="http://schemas.openxmlformats.org/officeDocument/2006/relationships/slideMaster" Target="slideMasters/slideMaster7.xml"/><Relationship Id="rId54" Type="http://schemas.openxmlformats.org/officeDocument/2006/relationships/slide" Target="slides/slide42.xml"/><Relationship Id="rId13" Type="http://schemas.openxmlformats.org/officeDocument/2006/relationships/slide" Target="slides/slide1.xml"/><Relationship Id="rId57" Type="http://schemas.openxmlformats.org/officeDocument/2006/relationships/slide" Target="slides/slide45.xml"/><Relationship Id="rId12" Type="http://schemas.openxmlformats.org/officeDocument/2006/relationships/notesMaster" Target="notesMasters/notesMaster1.xml"/><Relationship Id="rId56" Type="http://schemas.openxmlformats.org/officeDocument/2006/relationships/slide" Target="slides/slide44.xml"/><Relationship Id="rId15" Type="http://schemas.openxmlformats.org/officeDocument/2006/relationships/slide" Target="slides/slide3.xml"/><Relationship Id="rId59" Type="http://schemas.openxmlformats.org/officeDocument/2006/relationships/slide" Target="slides/slide47.xml"/><Relationship Id="rId14" Type="http://schemas.openxmlformats.org/officeDocument/2006/relationships/slide" Target="slides/slide2.xml"/><Relationship Id="rId58" Type="http://schemas.openxmlformats.org/officeDocument/2006/relationships/slide" Target="slides/slide46.xml"/><Relationship Id="rId17" Type="http://schemas.openxmlformats.org/officeDocument/2006/relationships/slide" Target="slides/slide5.xml"/><Relationship Id="rId16" Type="http://schemas.openxmlformats.org/officeDocument/2006/relationships/slide" Target="slides/slide4.xml"/><Relationship Id="rId19" Type="http://schemas.openxmlformats.org/officeDocument/2006/relationships/slide" Target="slides/slide7.xml"/><Relationship Id="rId18" Type="http://schemas.openxmlformats.org/officeDocument/2006/relationships/slide" Target="slides/slide6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1" name="Google Shape;4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1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1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5" name="Google Shape;4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6" name="Google Shape;4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7" name="Google Shape;5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1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8" name="Google Shape;51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9" name="Google Shape;52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0" name="Google Shape;540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5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1" name="Google Shape;551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5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2" name="Google Shape;562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5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3" name="Google Shape;573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5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4" name="Google Shape;584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5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5" name="Google Shape;595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6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6" name="Google Shape;606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6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7" name="Google Shape;617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2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8" name="Google Shape;62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9" name="Google Shape;63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2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0" name="Google Shape;65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2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1" name="Google Shape;66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:notes"/>
          <p:cNvSpPr/>
          <p:nvPr>
            <p:ph idx="2" type="sldImg"/>
          </p:nvPr>
        </p:nvSpPr>
        <p:spPr>
          <a:xfrm>
            <a:off x="147638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Google Shape;3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2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2" name="Google Shape;67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3" name="Google Shape;683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6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4" name="Google Shape;694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6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5" name="Google Shape;705;p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6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6" name="Google Shape;716;p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6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7" name="Google Shape;727;p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6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8" name="Google Shape;738;p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6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9" name="Google Shape;749;p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2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0" name="Google Shape;760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3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1" name="Google Shape;771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10e3134fc9b_1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7" name="Google Shape;387;g10e3134fc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3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2" name="Google Shape;78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3" name="Google Shape;79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3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4" name="Google Shape;804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6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5" name="Google Shape;815;p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3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6" name="Google Shape;82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p3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6" name="Google Shape;836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3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7" name="Google Shape;847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3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8" name="Google Shape;858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3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9" name="Google Shape;869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p4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0" name="Google Shape;880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4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1" name="Google Shape;891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4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2" name="Google Shape;902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7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3" name="Google Shape;913;p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fea1ba1bf7_0_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4" name="Google Shape;924;g2fea1ba1bf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2fea1ba1bf7_0_2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5" name="Google Shape;935;g2fea1ba1bf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4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g2fea1ba1bf7_0_3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6" name="Google Shape;946;g2fea1ba1bf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2fea1ba1bf7_0_4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7" name="Google Shape;957;g2fea1ba1bf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g2fea1ba1bf7_0_5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8" name="Google Shape;968;g2fea1ba1bf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7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7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9" name="Google Shape;979;p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8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p7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0" name="Google Shape;990;p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7" name="Google Shape;4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9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g2fea1ba1bf7_0_6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1" name="Google Shape;1001;g2fea1ba1bf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g2fea1ba1bf7_0_7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2" name="Google Shape;1012;g2fea1ba1bf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7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3" name="Google Shape;1023;p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2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Google Shape;1033;p7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4" name="Google Shape;1034;p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14ce846c6e_0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5" name="Google Shape;1045;g114ce846c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7" name="Google Shape;41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" name="Google Shape;4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4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1" name="Google Shape;11;p44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2" name="Google Shape;12;p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6"/>
          <p:cNvSpPr txBox="1"/>
          <p:nvPr>
            <p:ph type="ctrTitle"/>
          </p:nvPr>
        </p:nvSpPr>
        <p:spPr>
          <a:xfrm>
            <a:off x="259655" y="575898"/>
            <a:ext cx="7097442" cy="1587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3" name="Google Shape;53;p76"/>
          <p:cNvSpPr txBox="1"/>
          <p:nvPr>
            <p:ph idx="1" type="subTitle"/>
          </p:nvPr>
        </p:nvSpPr>
        <p:spPr>
          <a:xfrm>
            <a:off x="259649" y="2192073"/>
            <a:ext cx="7097442" cy="61301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54" name="Google Shape;54;p76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9"/>
          <p:cNvSpPr txBox="1"/>
          <p:nvPr>
            <p:ph type="title"/>
          </p:nvPr>
        </p:nvSpPr>
        <p:spPr>
          <a:xfrm>
            <a:off x="259649" y="1663590"/>
            <a:ext cx="7097442" cy="651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57" name="Google Shape;57;p89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0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60" name="Google Shape;60;p90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1" name="Google Shape;61;p90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1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64" name="Google Shape;64;p91"/>
          <p:cNvSpPr txBox="1"/>
          <p:nvPr>
            <p:ph idx="1" type="body"/>
          </p:nvPr>
        </p:nvSpPr>
        <p:spPr>
          <a:xfrm>
            <a:off x="259649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65" name="Google Shape;65;p91"/>
          <p:cNvSpPr txBox="1"/>
          <p:nvPr>
            <p:ph idx="2" type="body"/>
          </p:nvPr>
        </p:nvSpPr>
        <p:spPr>
          <a:xfrm>
            <a:off x="4025322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66" name="Google Shape;66;p91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2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69" name="Google Shape;69;p92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3"/>
          <p:cNvSpPr txBox="1"/>
          <p:nvPr>
            <p:ph type="title"/>
          </p:nvPr>
        </p:nvSpPr>
        <p:spPr>
          <a:xfrm>
            <a:off x="259649" y="429739"/>
            <a:ext cx="2339025" cy="584534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72" name="Google Shape;72;p93"/>
          <p:cNvSpPr txBox="1"/>
          <p:nvPr>
            <p:ph idx="1" type="body"/>
          </p:nvPr>
        </p:nvSpPr>
        <p:spPr>
          <a:xfrm>
            <a:off x="259649" y="1074802"/>
            <a:ext cx="2339025" cy="2459238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73" name="Google Shape;73;p93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4"/>
          <p:cNvSpPr txBox="1"/>
          <p:nvPr>
            <p:ph type="title"/>
          </p:nvPr>
        </p:nvSpPr>
        <p:spPr>
          <a:xfrm>
            <a:off x="408378" y="348171"/>
            <a:ext cx="5304189" cy="3163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76" name="Google Shape;76;p94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5"/>
          <p:cNvSpPr/>
          <p:nvPr/>
        </p:nvSpPr>
        <p:spPr>
          <a:xfrm>
            <a:off x="3808419" y="-97"/>
            <a:ext cx="3808413" cy="39781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95"/>
          <p:cNvSpPr txBox="1"/>
          <p:nvPr>
            <p:ph type="title"/>
          </p:nvPr>
        </p:nvSpPr>
        <p:spPr>
          <a:xfrm>
            <a:off x="221165" y="953814"/>
            <a:ext cx="3369695" cy="1146585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80" name="Google Shape;80;p95"/>
          <p:cNvSpPr txBox="1"/>
          <p:nvPr>
            <p:ph idx="1" type="subTitle"/>
          </p:nvPr>
        </p:nvSpPr>
        <p:spPr>
          <a:xfrm>
            <a:off x="221165" y="2168065"/>
            <a:ext cx="3369695" cy="95533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81" name="Google Shape;81;p95"/>
          <p:cNvSpPr txBox="1"/>
          <p:nvPr>
            <p:ph idx="2" type="body"/>
          </p:nvPr>
        </p:nvSpPr>
        <p:spPr>
          <a:xfrm>
            <a:off x="4114535" y="560043"/>
            <a:ext cx="3196068" cy="2857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2" name="Google Shape;82;p95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96"/>
          <p:cNvSpPr txBox="1"/>
          <p:nvPr>
            <p:ph idx="1" type="body"/>
          </p:nvPr>
        </p:nvSpPr>
        <p:spPr>
          <a:xfrm>
            <a:off x="259649" y="3272166"/>
            <a:ext cx="4996817" cy="467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5" name="Google Shape;85;p96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5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45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4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7"/>
          <p:cNvSpPr txBox="1"/>
          <p:nvPr>
            <p:ph type="title"/>
          </p:nvPr>
        </p:nvSpPr>
        <p:spPr>
          <a:xfrm>
            <a:off x="259649" y="855540"/>
            <a:ext cx="7097442" cy="1518588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88" name="Google Shape;88;p97"/>
          <p:cNvSpPr txBox="1"/>
          <p:nvPr>
            <p:ph idx="1" type="body"/>
          </p:nvPr>
        </p:nvSpPr>
        <p:spPr>
          <a:xfrm>
            <a:off x="259649" y="2438110"/>
            <a:ext cx="7097442" cy="100599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9" name="Google Shape;89;p97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8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8"/>
          <p:cNvSpPr txBox="1"/>
          <p:nvPr>
            <p:ph type="ctrTitle"/>
          </p:nvPr>
        </p:nvSpPr>
        <p:spPr>
          <a:xfrm>
            <a:off x="259655" y="575897"/>
            <a:ext cx="7097442" cy="1587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8" name="Google Shape;98;p78"/>
          <p:cNvSpPr txBox="1"/>
          <p:nvPr>
            <p:ph idx="1" type="subTitle"/>
          </p:nvPr>
        </p:nvSpPr>
        <p:spPr>
          <a:xfrm>
            <a:off x="259649" y="2192073"/>
            <a:ext cx="7097442" cy="61301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99" name="Google Shape;99;p78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99"/>
          <p:cNvSpPr txBox="1"/>
          <p:nvPr>
            <p:ph type="title"/>
          </p:nvPr>
        </p:nvSpPr>
        <p:spPr>
          <a:xfrm>
            <a:off x="259649" y="1663590"/>
            <a:ext cx="7097442" cy="651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02" name="Google Shape;102;p99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0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05" name="Google Shape;105;p100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6" name="Google Shape;106;p100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01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09" name="Google Shape;109;p101"/>
          <p:cNvSpPr txBox="1"/>
          <p:nvPr>
            <p:ph idx="1" type="body"/>
          </p:nvPr>
        </p:nvSpPr>
        <p:spPr>
          <a:xfrm>
            <a:off x="259649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10" name="Google Shape;110;p101"/>
          <p:cNvSpPr txBox="1"/>
          <p:nvPr>
            <p:ph idx="2" type="body"/>
          </p:nvPr>
        </p:nvSpPr>
        <p:spPr>
          <a:xfrm>
            <a:off x="4025322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11" name="Google Shape;111;p101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2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14" name="Google Shape;114;p102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3"/>
          <p:cNvSpPr txBox="1"/>
          <p:nvPr>
            <p:ph type="title"/>
          </p:nvPr>
        </p:nvSpPr>
        <p:spPr>
          <a:xfrm>
            <a:off x="259649" y="429739"/>
            <a:ext cx="2339025" cy="584534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17" name="Google Shape;117;p103"/>
          <p:cNvSpPr txBox="1"/>
          <p:nvPr>
            <p:ph idx="1" type="body"/>
          </p:nvPr>
        </p:nvSpPr>
        <p:spPr>
          <a:xfrm>
            <a:off x="259649" y="1074802"/>
            <a:ext cx="2339025" cy="2459238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18" name="Google Shape;118;p103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04"/>
          <p:cNvSpPr txBox="1"/>
          <p:nvPr>
            <p:ph type="title"/>
          </p:nvPr>
        </p:nvSpPr>
        <p:spPr>
          <a:xfrm>
            <a:off x="408378" y="348171"/>
            <a:ext cx="5304189" cy="3163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121" name="Google Shape;121;p104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05"/>
          <p:cNvSpPr/>
          <p:nvPr/>
        </p:nvSpPr>
        <p:spPr>
          <a:xfrm>
            <a:off x="3808419" y="-97"/>
            <a:ext cx="3808413" cy="39781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05"/>
          <p:cNvSpPr txBox="1"/>
          <p:nvPr>
            <p:ph type="title"/>
          </p:nvPr>
        </p:nvSpPr>
        <p:spPr>
          <a:xfrm>
            <a:off x="221165" y="953814"/>
            <a:ext cx="3369695" cy="1146585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125" name="Google Shape;125;p105"/>
          <p:cNvSpPr txBox="1"/>
          <p:nvPr>
            <p:ph idx="1" type="subTitle"/>
          </p:nvPr>
        </p:nvSpPr>
        <p:spPr>
          <a:xfrm>
            <a:off x="221165" y="2168065"/>
            <a:ext cx="3369695" cy="95533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26" name="Google Shape;126;p105"/>
          <p:cNvSpPr txBox="1"/>
          <p:nvPr>
            <p:ph idx="2" type="body"/>
          </p:nvPr>
        </p:nvSpPr>
        <p:spPr>
          <a:xfrm>
            <a:off x="4114535" y="560042"/>
            <a:ext cx="3196068" cy="2857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05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6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6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0" name="Google Shape;20;p46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1" name="Google Shape;21;p4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06"/>
          <p:cNvSpPr txBox="1"/>
          <p:nvPr>
            <p:ph idx="1" type="body"/>
          </p:nvPr>
        </p:nvSpPr>
        <p:spPr>
          <a:xfrm>
            <a:off x="259649" y="3272166"/>
            <a:ext cx="4996817" cy="467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0" name="Google Shape;130;p106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07"/>
          <p:cNvSpPr txBox="1"/>
          <p:nvPr>
            <p:ph type="title"/>
          </p:nvPr>
        </p:nvSpPr>
        <p:spPr>
          <a:xfrm>
            <a:off x="259649" y="855540"/>
            <a:ext cx="7097442" cy="1518588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133" name="Google Shape;133;p107"/>
          <p:cNvSpPr txBox="1"/>
          <p:nvPr>
            <p:ph idx="1" type="body"/>
          </p:nvPr>
        </p:nvSpPr>
        <p:spPr>
          <a:xfrm>
            <a:off x="259649" y="2438110"/>
            <a:ext cx="7097442" cy="100599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107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8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0"/>
          <p:cNvSpPr txBox="1"/>
          <p:nvPr>
            <p:ph type="ctrTitle"/>
          </p:nvPr>
        </p:nvSpPr>
        <p:spPr>
          <a:xfrm>
            <a:off x="259649" y="575896"/>
            <a:ext cx="7097442" cy="1587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43" name="Google Shape;143;p80"/>
          <p:cNvSpPr txBox="1"/>
          <p:nvPr>
            <p:ph idx="1" type="subTitle"/>
          </p:nvPr>
        </p:nvSpPr>
        <p:spPr>
          <a:xfrm>
            <a:off x="259642" y="2192073"/>
            <a:ext cx="7097442" cy="61301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44" name="Google Shape;144;p80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45"/>
          <p:cNvSpPr txBox="1"/>
          <p:nvPr>
            <p:ph type="title"/>
          </p:nvPr>
        </p:nvSpPr>
        <p:spPr>
          <a:xfrm>
            <a:off x="259642" y="1663590"/>
            <a:ext cx="7097442" cy="651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47" name="Google Shape;147;p145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46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0" name="Google Shape;150;p146"/>
          <p:cNvSpPr txBox="1"/>
          <p:nvPr>
            <p:ph idx="1" type="body"/>
          </p:nvPr>
        </p:nvSpPr>
        <p:spPr>
          <a:xfrm>
            <a:off x="259642" y="891390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51" name="Google Shape;151;p146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47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4" name="Google Shape;154;p147"/>
          <p:cNvSpPr txBox="1"/>
          <p:nvPr>
            <p:ph idx="1" type="body"/>
          </p:nvPr>
        </p:nvSpPr>
        <p:spPr>
          <a:xfrm>
            <a:off x="259642" y="891390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55" name="Google Shape;155;p147"/>
          <p:cNvSpPr txBox="1"/>
          <p:nvPr>
            <p:ph idx="2" type="body"/>
          </p:nvPr>
        </p:nvSpPr>
        <p:spPr>
          <a:xfrm>
            <a:off x="4025322" y="891390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56" name="Google Shape;156;p147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48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9" name="Google Shape;159;p148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49"/>
          <p:cNvSpPr txBox="1"/>
          <p:nvPr>
            <p:ph type="title"/>
          </p:nvPr>
        </p:nvSpPr>
        <p:spPr>
          <a:xfrm>
            <a:off x="259642" y="429733"/>
            <a:ext cx="2339025" cy="584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62" name="Google Shape;162;p149"/>
          <p:cNvSpPr txBox="1"/>
          <p:nvPr>
            <p:ph idx="1" type="body"/>
          </p:nvPr>
        </p:nvSpPr>
        <p:spPr>
          <a:xfrm>
            <a:off x="259642" y="1074795"/>
            <a:ext cx="2339025" cy="2459237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63" name="Google Shape;163;p149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0"/>
          <p:cNvSpPr txBox="1"/>
          <p:nvPr>
            <p:ph type="title"/>
          </p:nvPr>
        </p:nvSpPr>
        <p:spPr>
          <a:xfrm>
            <a:off x="408372" y="348171"/>
            <a:ext cx="5304189" cy="3163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166" name="Google Shape;166;p150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4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1"/>
          <p:cNvSpPr/>
          <p:nvPr/>
        </p:nvSpPr>
        <p:spPr>
          <a:xfrm>
            <a:off x="3808412" y="-97"/>
            <a:ext cx="3808413" cy="39781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51"/>
          <p:cNvSpPr txBox="1"/>
          <p:nvPr>
            <p:ph type="title"/>
          </p:nvPr>
        </p:nvSpPr>
        <p:spPr>
          <a:xfrm>
            <a:off x="221158" y="953808"/>
            <a:ext cx="3369695" cy="1146585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170" name="Google Shape;170;p151"/>
          <p:cNvSpPr txBox="1"/>
          <p:nvPr>
            <p:ph idx="1" type="subTitle"/>
          </p:nvPr>
        </p:nvSpPr>
        <p:spPr>
          <a:xfrm>
            <a:off x="221158" y="2168057"/>
            <a:ext cx="3369695" cy="955338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71" name="Google Shape;171;p151"/>
          <p:cNvSpPr txBox="1"/>
          <p:nvPr>
            <p:ph idx="2" type="body"/>
          </p:nvPr>
        </p:nvSpPr>
        <p:spPr>
          <a:xfrm>
            <a:off x="4114535" y="560041"/>
            <a:ext cx="3196068" cy="2857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2" name="Google Shape;172;p151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52"/>
          <p:cNvSpPr txBox="1"/>
          <p:nvPr>
            <p:ph idx="1" type="body"/>
          </p:nvPr>
        </p:nvSpPr>
        <p:spPr>
          <a:xfrm>
            <a:off x="259642" y="3272166"/>
            <a:ext cx="4996817" cy="467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5" name="Google Shape;175;p152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3"/>
          <p:cNvSpPr txBox="1"/>
          <p:nvPr>
            <p:ph type="title"/>
          </p:nvPr>
        </p:nvSpPr>
        <p:spPr>
          <a:xfrm>
            <a:off x="259642" y="855540"/>
            <a:ext cx="7097442" cy="1518588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178" name="Google Shape;178;p153"/>
          <p:cNvSpPr txBox="1"/>
          <p:nvPr>
            <p:ph idx="1" type="body"/>
          </p:nvPr>
        </p:nvSpPr>
        <p:spPr>
          <a:xfrm>
            <a:off x="259642" y="2438110"/>
            <a:ext cx="7097442" cy="1005997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9" name="Google Shape;179;p153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54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2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88" name="Google Shape;188;p82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89" name="Google Shape;189;p8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9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2" name="Google Shape;192;p109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3" name="Google Shape;193;p10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0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6" name="Google Shape;196;p110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97" name="Google Shape;197;p110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98" name="Google Shape;198;p11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1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1" name="Google Shape;201;p11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2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04" name="Google Shape;204;p112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05" name="Google Shape;205;p11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13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08" name="Google Shape;208;p11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8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7" name="Google Shape;27;p48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" name="Google Shape;28;p4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14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14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12" name="Google Shape;212;p114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13" name="Google Shape;213;p114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4" name="Google Shape;214;p11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5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7" name="Google Shape;217;p11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6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20" name="Google Shape;220;p116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1" name="Google Shape;221;p11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84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30" name="Google Shape;230;p84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31" name="Google Shape;231;p8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18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4" name="Google Shape;234;p118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5" name="Google Shape;235;p11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19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8" name="Google Shape;238;p119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39" name="Google Shape;239;p119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40" name="Google Shape;240;p11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0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3" name="Google Shape;243;p12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1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46" name="Google Shape;246;p121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47" name="Google Shape;247;p12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2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50" name="Google Shape;250;p12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9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1" name="Google Shape;31;p4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23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23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54" name="Google Shape;254;p123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55" name="Google Shape;255;p123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6" name="Google Shape;256;p12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4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9" name="Google Shape;259;p12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25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62" name="Google Shape;262;p125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3" name="Google Shape;263;p12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2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86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72" name="Google Shape;272;p86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73" name="Google Shape;273;p8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2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6" name="Google Shape;276;p127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7" name="Google Shape;277;p12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28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0" name="Google Shape;280;p128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1" name="Google Shape;281;p128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2" name="Google Shape;282;p12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29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5" name="Google Shape;285;p12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0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88" name="Google Shape;288;p130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9" name="Google Shape;289;p13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1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92" name="Google Shape;292;p13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0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0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5" name="Google Shape;35;p50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6" name="Google Shape;36;p50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5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32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32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96" name="Google Shape;296;p132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97" name="Google Shape;297;p132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8" name="Google Shape;298;p13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33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1" name="Google Shape;301;p13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34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04" name="Google Shape;304;p134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5" name="Google Shape;305;p13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3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88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314" name="Google Shape;314;p88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315" name="Google Shape;315;p8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36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8" name="Google Shape;318;p136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9" name="Google Shape;319;p13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3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2" name="Google Shape;322;p137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23" name="Google Shape;323;p137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24" name="Google Shape;324;p13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38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7" name="Google Shape;327;p13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39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330" name="Google Shape;330;p139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31" name="Google Shape;331;p13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40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34" name="Google Shape;334;p14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1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0" name="Google Shape;40;p5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41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41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38" name="Google Shape;338;p141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39" name="Google Shape;339;p141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0" name="Google Shape;340;p14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42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3" name="Google Shape;343;p14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43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46" name="Google Shape;346;p143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7" name="Google Shape;347;p1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2"/>
          <p:cNvSpPr txBox="1"/>
          <p:nvPr>
            <p:ph hasCustomPrompt="1"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>
            <a:r>
              <a:t>xx%</a:t>
            </a:r>
          </a:p>
        </p:txBody>
      </p:sp>
      <p:sp>
        <p:nvSpPr>
          <p:cNvPr id="43" name="Google Shape;43;p52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5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2" Type="http://schemas.openxmlformats.org/officeDocument/2006/relationships/theme" Target="../theme/theme6.xml"/><Relationship Id="rId9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11" Type="http://schemas.openxmlformats.org/officeDocument/2006/relationships/theme" Target="../theme/theme8.xml"/><Relationship Id="rId10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11" Type="http://schemas.openxmlformats.org/officeDocument/2006/relationships/theme" Target="../theme/theme9.xml"/><Relationship Id="rId10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7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3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3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5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75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75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7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Google Shape;94;p77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77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9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p79"/>
          <p:cNvSpPr txBox="1"/>
          <p:nvPr>
            <p:ph idx="1" type="body"/>
          </p:nvPr>
        </p:nvSpPr>
        <p:spPr>
          <a:xfrm>
            <a:off x="259642" y="891390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0" name="Google Shape;140;p79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1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4" name="Google Shape;184;p81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5" name="Google Shape;185;p8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3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6" name="Google Shape;226;p83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7" name="Google Shape;227;p8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85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8" name="Google Shape;268;p85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9" name="Google Shape;269;p8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8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0" name="Google Shape;310;p87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1" name="Google Shape;311;p8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5.png"/><Relationship Id="rId6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2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2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2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2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2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2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2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2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2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5.png"/><Relationship Id="rId6" Type="http://schemas.openxmlformats.org/officeDocument/2006/relationships/image" Target="../media/image4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"/>
          <p:cNvSpPr txBox="1"/>
          <p:nvPr/>
        </p:nvSpPr>
        <p:spPr>
          <a:xfrm>
            <a:off x="3731601" y="340181"/>
            <a:ext cx="3301800" cy="18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</a:t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ru-RU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 </a:t>
            </a: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ru-RU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ALATKI</a:t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5" name="Google Shape;355;p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00" lIns="74200" spcFirstLastPara="1" rIns="74200" wrap="square" tIns="742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6" name="Google Shape;3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56" y="431331"/>
            <a:ext cx="2052769" cy="1447028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1"/>
          <p:cNvSpPr txBox="1"/>
          <p:nvPr/>
        </p:nvSpPr>
        <p:spPr>
          <a:xfrm>
            <a:off x="1682981" y="548689"/>
            <a:ext cx="3144439" cy="1030745"/>
          </a:xfrm>
          <a:prstGeom prst="rect">
            <a:avLst/>
          </a:prstGeom>
          <a:noFill/>
          <a:ln>
            <a:noFill/>
          </a:ln>
        </p:spPr>
        <p:txBody>
          <a:bodyPr anchorCtr="0" anchor="t" bIns="91225" lIns="91225" spcFirstLastPara="1" rIns="91225" wrap="square" tIns="91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OASNOVR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58" name="Google Shape;358;p1"/>
          <p:cNvCxnSpPr/>
          <p:nvPr/>
        </p:nvCxnSpPr>
        <p:spPr>
          <a:xfrm>
            <a:off x="-500" y="3495393"/>
            <a:ext cx="7632069" cy="533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9" name="Google Shape;3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1" y="3612757"/>
            <a:ext cx="885013" cy="28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34"/>
            <a:ext cx="1146288" cy="310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68"/>
            <a:ext cx="594116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1"/>
          <p:cNvSpPr txBox="1"/>
          <p:nvPr/>
        </p:nvSpPr>
        <p:spPr>
          <a:xfrm>
            <a:off x="1030661" y="2353559"/>
            <a:ext cx="5821200" cy="8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300" lIns="60300" spcFirstLastPara="1" rIns="60300" wrap="square" tIns="603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Кoristite naše šablone u cilju zagovaranja otvorenog obrazovanja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9"/>
          <p:cNvSpPr txBox="1"/>
          <p:nvPr/>
        </p:nvSpPr>
        <p:spPr>
          <a:xfrm>
            <a:off x="2076899" y="187938"/>
            <a:ext cx="5268600" cy="9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trebalo da budu: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2" name="Google Shape;452;p9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9"/>
          <p:cNvSpPr txBox="1"/>
          <p:nvPr/>
        </p:nvSpPr>
        <p:spPr>
          <a:xfrm>
            <a:off x="2172628" y="1527928"/>
            <a:ext cx="4604700" cy="12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„dostupni svakome bilo kada i bilo gdje, uključujući pojedince sa invaliditetom i pojedince koji dolaze iz marginalizovanih ili ugroženih grupa.“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4" name="Google Shape;4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5" name="Google Shape;455;p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6" name="Google Shape;45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9"/>
          <p:cNvSpPr txBox="1"/>
          <p:nvPr/>
        </p:nvSpPr>
        <p:spPr>
          <a:xfrm>
            <a:off x="416242" y="200529"/>
            <a:ext cx="1362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ru-RU"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8" name="Google Shape;458;p9"/>
          <p:cNvSpPr txBox="1"/>
          <p:nvPr/>
        </p:nvSpPr>
        <p:spPr>
          <a:xfrm>
            <a:off x="2076905" y="3053610"/>
            <a:ext cx="5484600" cy="9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10"/>
          <p:cNvSpPr txBox="1"/>
          <p:nvPr/>
        </p:nvSpPr>
        <p:spPr>
          <a:xfrm>
            <a:off x="2088879" y="187975"/>
            <a:ext cx="4120800" cy="9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mogu: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4" name="Google Shape;464;p1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10"/>
          <p:cNvSpPr txBox="1"/>
          <p:nvPr/>
        </p:nvSpPr>
        <p:spPr>
          <a:xfrm>
            <a:off x="2151229" y="1358385"/>
            <a:ext cx="3996000" cy="20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„izaći u susret potrebama pojedinačnih učenika i efikasno promovisati rodnu ravnopravnost i podsticati inovativne pedagoške, didaktičke i metodološke pristupe.“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66" name="Google Shape;46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7" name="Google Shape;467;p1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8" name="Google Shape;46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10"/>
          <p:cNvSpPr txBox="1"/>
          <p:nvPr/>
        </p:nvSpPr>
        <p:spPr>
          <a:xfrm>
            <a:off x="416242" y="200529"/>
            <a:ext cx="1362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ru-RU"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0" name="Google Shape;470;p10"/>
          <p:cNvSpPr txBox="1"/>
          <p:nvPr/>
        </p:nvSpPr>
        <p:spPr>
          <a:xfrm>
            <a:off x="2076905" y="3053610"/>
            <a:ext cx="5484600" cy="9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1"/>
          <p:cNvSpPr txBox="1"/>
          <p:nvPr/>
        </p:nvSpPr>
        <p:spPr>
          <a:xfrm>
            <a:off x="2098292" y="27438"/>
            <a:ext cx="4971900" cy="13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 obrazovanje = OER + odgovarajući pedagoški pristup + dobro osmišljeni ciljevi učenja + raznovrsnost aktivnosti učenja =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1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11"/>
          <p:cNvSpPr txBox="1"/>
          <p:nvPr/>
        </p:nvSpPr>
        <p:spPr>
          <a:xfrm>
            <a:off x="2091099" y="1501225"/>
            <a:ext cx="5252400" cy="20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„širi opseg inovativnih pedagoških rješenja za angažovanje i prosvjetnih radnika i učenika kako bi aktivnije učestvovali u obrazovnim procesima i osmišljavanju sadržaja kao članovi raznolikih i inkluzivnih društava znanja.“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78" name="Google Shape;47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9" name="Google Shape;479;p1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0" name="Google Shape;48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11"/>
          <p:cNvSpPr txBox="1"/>
          <p:nvPr/>
        </p:nvSpPr>
        <p:spPr>
          <a:xfrm>
            <a:off x="416242" y="200529"/>
            <a:ext cx="1362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ru-RU"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2" name="Google Shape;482;p11"/>
          <p:cNvSpPr txBox="1"/>
          <p:nvPr/>
        </p:nvSpPr>
        <p:spPr>
          <a:xfrm>
            <a:off x="2076905" y="3053610"/>
            <a:ext cx="5484600" cy="9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1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13"/>
          <p:cNvSpPr txBox="1"/>
          <p:nvPr/>
        </p:nvSpPr>
        <p:spPr>
          <a:xfrm>
            <a:off x="2648188" y="972275"/>
            <a:ext cx="45309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trajni pristup: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da pristupe izvorima čak i nakon što završe kurs.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89" name="Google Shape;489;p1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0" name="Google Shape;4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13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1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13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14"/>
          <p:cNvSpPr txBox="1"/>
          <p:nvPr/>
        </p:nvSpPr>
        <p:spPr>
          <a:xfrm>
            <a:off x="2667971" y="488091"/>
            <a:ext cx="45405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 se prilagoditi tako da odražavaju profile studenata i njihove buduće potrebe, odgovarajući na različite nivoe inkluzije.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00" name="Google Shape;500;p1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1" name="Google Shape;50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14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1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14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15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15"/>
          <p:cNvSpPr txBox="1"/>
          <p:nvPr/>
        </p:nvSpPr>
        <p:spPr>
          <a:xfrm>
            <a:off x="2687300" y="-17550"/>
            <a:ext cx="4909200" cy="30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Promovišite raznovrsnost učenja:</a:t>
            </a:r>
            <a:endParaRPr b="1"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sa svakog mjesta, bilo kada, u više navrata (nemojte potcjenjivati vrijednost ponavljanja!) sa raznih uređaja i u raznim formatima. OER podržava podešavanja i za neformalno i za manje formalno učenje.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1" name="Google Shape;511;p1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2" name="Google Shape;51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15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1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15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6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16"/>
          <p:cNvSpPr txBox="1"/>
          <p:nvPr/>
        </p:nvSpPr>
        <p:spPr>
          <a:xfrm>
            <a:off x="2674906" y="364088"/>
            <a:ext cx="45357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cjeloživotno učenje: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svima, svih uzrasta, kad god neko poželi da nešto nauči ili da se nečega podsjeti.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1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3" name="Google Shape;52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16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1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16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17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17"/>
          <p:cNvSpPr txBox="1"/>
          <p:nvPr/>
        </p:nvSpPr>
        <p:spPr>
          <a:xfrm>
            <a:off x="2580476" y="382638"/>
            <a:ext cx="49527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navesti studente da koriste starije verzije određenih publikacija;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 otvorenim obrazovnim izvorima (OER) ovo ne predstavlja problem.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33" name="Google Shape;533;p1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4" name="Google Shape;53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17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1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17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54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54"/>
          <p:cNvSpPr txBox="1"/>
          <p:nvPr/>
        </p:nvSpPr>
        <p:spPr>
          <a:xfrm>
            <a:off x="2590320" y="332863"/>
            <a:ext cx="4981200" cy="24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prilike za učenje: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koji koriste otvorene obrazovne izvore (OER) prolaze isto ili bolje od onih koji koriste tradicionalne materijale za učenje.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44" name="Google Shape;544;p54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5" name="Google Shape;545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5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5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54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5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55"/>
          <p:cNvSpPr txBox="1"/>
          <p:nvPr/>
        </p:nvSpPr>
        <p:spPr>
          <a:xfrm>
            <a:off x="2641800" y="596425"/>
            <a:ext cx="4920000" cy="31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Budite spremni: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dostupni su od samog početka kurseva, što znači da studenti mogu odmah da ih koriste.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5" name="Google Shape;555;p55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6" name="Google Shape;55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p55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5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55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"/>
          <p:cNvSpPr txBox="1"/>
          <p:nvPr/>
        </p:nvSpPr>
        <p:spPr>
          <a:xfrm>
            <a:off x="48025" y="249250"/>
            <a:ext cx="74910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Predstavljamo vam komplet alatki za prikazivanje prednosti otvorenog obrazovanja! 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je skup alatki (slajdova, letaka i kartica) koje je pripremila 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Evropska mreža bibliotekara otvorenog obrazovanja (European Network of Open Education Librarians – ENOEL). Кomplet alatki ima cilj da pospiješi podizanje svijesti o važnosti otvorenog obrazovanja i da ukaže na pogodnosti koje pruža studentima, profesorima, institucijama, društvu i bibliotekarima.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Ovaj komplet sadrži</a:t>
            </a:r>
            <a:r>
              <a:rPr b="1"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šablone kartica.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*dimenzije slajdova su u skladu sa dimenzijama kartica kako bi se osiguralo da će dobro izgledati pri objavljivanju na društvenim mrežama. 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preuzeti svaki slajd posebno kao JPG sliku.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koristiti šablone onakve kakvi jesu ili ih prilagoditi kako vam odgovara.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Кada koristite šablon, 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preuzmite cijeli komplet ili pojedinačni slajd koji želite da koristite i odštampajte.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 želite da prilagodite šablon morate da: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preuzmete alat koji želite da koristite;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prilagodite ga (dodajte logo svoje organizacije, ili unesite bilo koju drugu promjenu koju smatrate neophodnom);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prilagođena verzija treba da ima bilješku na kojoj piše: „Ovo djelo je derivat [naziv datoteke (na primer, Montenegrin_3. OE Benefits – ENOEL cards)] [link do originalnog izvora: </a:t>
            </a:r>
            <a:r>
              <a:rPr lang="ru-RU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https://doi.org/10.5281/zenodo.5568482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od </a:t>
            </a:r>
            <a:r>
              <a:rPr lang="ru-RU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SPARC Europe 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lang="ru-RU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CC BY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nastavku ćete naći kratak opis o tome kako je komplet organizovan i prijedloge za korišćenje određenih slajdova.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Ovo su samo prijedlozi koji će vas usmjeriti da izaberete alate i prilagodite ih svojim potrebama.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 3 – 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Daje primjer kako se šablon može prilagoditi, uključujući postavljanje loga vaše organizacije i izjave o autorstvu.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4–12 – 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Smatrajte ih „tizerima“; postavljaju osnovna pitanja i izlažu osnove otvorenih obrazovnih izvora (OER). Možete ih koristiti kao uvod za 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prezentaciju kako biste pobudili zainteresovanost.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13–63 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Prikazuju prednosti otvorenog obrazovanja (Open Education – OE) za pet različitih zainteresovanih strana: studente (žuta pozadina), profesore (narandžasta pozadina), institucije (tirkizna pozadina), za sve (bijela pozadina) i za bibliotekare (plava pozadina). Možete ih koristiti za obraćanje ovim specifičnim zainteresovanim stranama.</a:t>
            </a:r>
            <a:endParaRPr b="1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56"/>
          <p:cNvSpPr txBox="1"/>
          <p:nvPr/>
        </p:nvSpPr>
        <p:spPr>
          <a:xfrm>
            <a:off x="2610419" y="152403"/>
            <a:ext cx="5006400" cy="35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kvalitet: otvoreni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obrazovni izvori (OER) omogućavaju poboljšanje kvaliteta i stalna ažuriranja, zajedno sa brzom diseminacijom, što osigurava da su informacije u njima aktuelne.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5" name="Google Shape;565;p56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6" name="Google Shape;566;p56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7" name="Google Shape;567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56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5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56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57"/>
          <p:cNvSpPr txBox="1"/>
          <p:nvPr/>
        </p:nvSpPr>
        <p:spPr>
          <a:xfrm>
            <a:off x="2621332" y="624702"/>
            <a:ext cx="4779900" cy="31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Nagradite otvorene prakse: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se mogu smatrati dijelom uredničkog tima i biti cijenjeni zahvaljujući svome radu i vještinama.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6" name="Google Shape;576;p57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7" name="Google Shape;577;p57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8" name="Google Shape;578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57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5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57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58"/>
          <p:cNvSpPr txBox="1"/>
          <p:nvPr/>
        </p:nvSpPr>
        <p:spPr>
          <a:xfrm>
            <a:off x="2610452" y="855125"/>
            <a:ext cx="4439400" cy="26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Omogućava besplatan pristup, i više od toga: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besplatni pristup + prava korišćenja.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7" name="Google Shape;587;p58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8" name="Google Shape;588;p58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9" name="Google Shape;589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58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58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58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59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59"/>
          <p:cNvSpPr txBox="1"/>
          <p:nvPr/>
        </p:nvSpPr>
        <p:spPr>
          <a:xfrm>
            <a:off x="2633525" y="199000"/>
            <a:ext cx="4983300" cy="3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bolje obrazovanje: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bolju budućnost (SDG 4: „Obezbijedite inkluzivno i ravnopravno kvalitetno obrazovanje i unaprijedite mogućnosti cjeloživotnog učenja za svakoga.“)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99" name="Google Shape;599;p59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0" name="Google Shape;600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5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5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59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60"/>
          <p:cNvSpPr txBox="1"/>
          <p:nvPr/>
        </p:nvSpPr>
        <p:spPr>
          <a:xfrm>
            <a:off x="2662025" y="379063"/>
            <a:ext cx="4954800" cy="22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razumijevanje: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mogu da preispitaju koncepte / ideje koristeći različite izvore (tj. da ponove isti koncept koristeći drugačije objašnjenje).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609" name="Google Shape;609;p60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0" name="Google Shape;610;p60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1" name="Google Shape;611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6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6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60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61"/>
          <p:cNvSpPr txBox="1"/>
          <p:nvPr/>
        </p:nvSpPr>
        <p:spPr>
          <a:xfrm>
            <a:off x="2638851" y="623950"/>
            <a:ext cx="4657200" cy="31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Stvarajte zajedno: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omogućava studentima da nastupe kao partneri u zajedničkom stvaranju, od čega će i sami imati korist.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0" name="Google Shape;620;p61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1" name="Google Shape;621;p61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2" name="Google Shape;622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6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6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61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2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21"/>
          <p:cNvSpPr txBox="1"/>
          <p:nvPr/>
        </p:nvSpPr>
        <p:spPr>
          <a:xfrm>
            <a:off x="2683975" y="176825"/>
            <a:ext cx="49062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Dozvolite prilagođavanje: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(djelimično ili potpuno) da prilagode otvorene obrazovne izvore (OER) tako što za svaki obrazovni proces biraju adekvatne materijale i tako doprinose njegovom kvalitetu.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32" name="Google Shape;632;p2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3" name="Google Shape;63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34" name="Google Shape;634;p2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2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p21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2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22"/>
          <p:cNvSpPr txBox="1"/>
          <p:nvPr/>
        </p:nvSpPr>
        <p:spPr>
          <a:xfrm>
            <a:off x="2647175" y="17550"/>
            <a:ext cx="49239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otvorenu nastavu: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korišćenjem otvorenih obrazovnih izvora (OER), studenti aktivno učestvuju u obrazovnom procesu i stvaranju materijala za učenje koji, uz podršku profesora, suštinski postaje njihov.</a:t>
            </a:r>
            <a:endParaRPr i="0" sz="2400" u="none" cap="none" strike="noStrike">
              <a:solidFill>
                <a:srgbClr val="000000"/>
              </a:solidFill>
              <a:highlight>
                <a:srgbClr val="00FFFF"/>
              </a:highlight>
            </a:endParaRPr>
          </a:p>
        </p:txBody>
      </p:sp>
      <p:cxnSp>
        <p:nvCxnSpPr>
          <p:cNvPr id="643" name="Google Shape;643;p2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4" name="Google Shape;64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p2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2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p22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23"/>
          <p:cNvSpPr txBox="1"/>
          <p:nvPr/>
        </p:nvSpPr>
        <p:spPr>
          <a:xfrm>
            <a:off x="2742945" y="189006"/>
            <a:ext cx="45480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ugled: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izvori (OER) doprinose ugledu profesora na lokalnom i globalnom nivou, pri čemu pružaju nove mogućnosti za saradnju sa kolegama širom svijeta.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54" name="Google Shape;654;p2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5" name="Google Shape;65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2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2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p23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2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24"/>
          <p:cNvSpPr txBox="1"/>
          <p:nvPr/>
        </p:nvSpPr>
        <p:spPr>
          <a:xfrm>
            <a:off x="2706891" y="563417"/>
            <a:ext cx="41955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opterećenje: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ne moraju svaki put da izmišljaju toplu vodu, već mogu ponovo da koriste postojeće materijale.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65" name="Google Shape;665;p2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6" name="Google Shape;66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67" name="Google Shape;667;p2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2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24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"/>
          <p:cNvSpPr/>
          <p:nvPr/>
        </p:nvSpPr>
        <p:spPr>
          <a:xfrm>
            <a:off x="-13875" y="3463200"/>
            <a:ext cx="76446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3" name="Google Shape;37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5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3"/>
          <p:cNvSpPr txBox="1"/>
          <p:nvPr/>
        </p:nvSpPr>
        <p:spPr>
          <a:xfrm>
            <a:off x="1096241" y="1218438"/>
            <a:ext cx="3277500" cy="8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-RU" sz="19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5" name="Google Shape;37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"/>
          <p:cNvSpPr txBox="1"/>
          <p:nvPr/>
        </p:nvSpPr>
        <p:spPr>
          <a:xfrm>
            <a:off x="1096231" y="3633939"/>
            <a:ext cx="40707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300" lIns="60300" spcFirstLastPara="1" rIns="60300" wrap="square" tIns="60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„Montenegrin_3. OE Benefits – ENOEL cards“</a:t>
            </a:r>
            <a:r>
              <a:rPr b="0" i="0" lang="ru-RU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ru-RU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ru-RU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ru-RU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ru-RU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7" name="Google Shape;377;p3"/>
          <p:cNvSpPr txBox="1"/>
          <p:nvPr/>
        </p:nvSpPr>
        <p:spPr>
          <a:xfrm>
            <a:off x="6266293" y="3631827"/>
            <a:ext cx="10683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60300" lIns="60300" spcFirstLastPara="1" rIns="60300" wrap="square" tIns="603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1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8" name="Google Shape;378;p3"/>
          <p:cNvCxnSpPr/>
          <p:nvPr/>
        </p:nvCxnSpPr>
        <p:spPr>
          <a:xfrm>
            <a:off x="0" y="3500975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9" name="Google Shape;379;p3"/>
          <p:cNvSpPr txBox="1"/>
          <p:nvPr/>
        </p:nvSpPr>
        <p:spPr>
          <a:xfrm>
            <a:off x="5195314" y="374692"/>
            <a:ext cx="19119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-RU" sz="1100">
                <a:solidFill>
                  <a:srgbClr val="FF0000"/>
                </a:solidFill>
              </a:rPr>
              <a:t>PRIMJER PRILAGOĐAVANJA VAŠIM POTREBAMA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"/>
          <p:cNvSpPr txBox="1"/>
          <p:nvPr/>
        </p:nvSpPr>
        <p:spPr>
          <a:xfrm>
            <a:off x="5357399" y="3105703"/>
            <a:ext cx="2228700" cy="3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-RU" sz="1100">
                <a:solidFill>
                  <a:srgbClr val="FF0000"/>
                </a:solidFill>
              </a:rPr>
              <a:t>Dodajte logo vaše institucije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3"/>
          <p:cNvSpPr txBox="1"/>
          <p:nvPr/>
        </p:nvSpPr>
        <p:spPr>
          <a:xfrm>
            <a:off x="1872636" y="3105710"/>
            <a:ext cx="2228700" cy="3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-RU" sz="1100">
                <a:solidFill>
                  <a:srgbClr val="FF0000"/>
                </a:solidFill>
              </a:rPr>
              <a:t>Dodajte izjavu o autorstvu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"/>
          <p:cNvSpPr/>
          <p:nvPr/>
        </p:nvSpPr>
        <p:spPr>
          <a:xfrm>
            <a:off x="1653506" y="3203948"/>
            <a:ext cx="194700" cy="427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3"/>
          <p:cNvSpPr/>
          <p:nvPr/>
        </p:nvSpPr>
        <p:spPr>
          <a:xfrm>
            <a:off x="5195313" y="3203948"/>
            <a:ext cx="194700" cy="427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3"/>
          <p:cNvSpPr txBox="1"/>
          <p:nvPr/>
        </p:nvSpPr>
        <p:spPr>
          <a:xfrm>
            <a:off x="3318434" y="979068"/>
            <a:ext cx="2719500" cy="19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otvoreni obrazovni izvori (Open Educational Resources – OER)?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25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25"/>
          <p:cNvSpPr txBox="1"/>
          <p:nvPr/>
        </p:nvSpPr>
        <p:spPr>
          <a:xfrm>
            <a:off x="2703352" y="897294"/>
            <a:ext cx="4548000" cy="19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Inspirišite: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omogućavaju rađanje novih ideja.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76" name="Google Shape;676;p2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7" name="Google Shape;67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78" name="Google Shape;678;p25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2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25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62"/>
          <p:cNvSpPr txBox="1"/>
          <p:nvPr/>
        </p:nvSpPr>
        <p:spPr>
          <a:xfrm>
            <a:off x="2697825" y="148075"/>
            <a:ext cx="4892700" cy="31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Podstičite aktivni pristup: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da osmisle različite strategije kako bi podržali praktično učenje kroz rad zasnovan na prerađivanju/prilagođavanju otvorenih obrazovnih izvora (OER).</a:t>
            </a:r>
            <a:endParaRPr i="0" sz="2400" u="none" cap="none" strike="noStrike">
              <a:solidFill>
                <a:srgbClr val="000000"/>
              </a:solidFill>
            </a:endParaRPr>
          </a:p>
        </p:txBody>
      </p:sp>
      <p:sp>
        <p:nvSpPr>
          <p:cNvPr id="686" name="Google Shape;686;p62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7" name="Google Shape;687;p62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8" name="Google Shape;688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6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6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1" name="Google Shape;691;p62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63"/>
          <p:cNvSpPr txBox="1"/>
          <p:nvPr/>
        </p:nvSpPr>
        <p:spPr>
          <a:xfrm>
            <a:off x="2683050" y="0"/>
            <a:ext cx="4888200" cy="31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Podstičite saradnju: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povratne informacije među kolegama, saradnja između studenata i uključivanje stručnjaka su uvišestručeni, što doprinosi usavršavanju profesora, zahvaljujući procesu koji se sprovodi kroz otvorene licence.</a:t>
            </a:r>
            <a:endParaRPr i="0" sz="2400" u="none" cap="none" strike="noStrike">
              <a:solidFill>
                <a:srgbClr val="000000"/>
              </a:solidFill>
            </a:endParaRPr>
          </a:p>
        </p:txBody>
      </p:sp>
      <p:sp>
        <p:nvSpPr>
          <p:cNvPr id="697" name="Google Shape;697;p63"/>
          <p:cNvSpPr/>
          <p:nvPr/>
        </p:nvSpPr>
        <p:spPr>
          <a:xfrm>
            <a:off x="-500" y="3501056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8" name="Google Shape;698;p63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9" name="Google Shape;699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00" name="Google Shape;700;p6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1" name="Google Shape;701;p6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2" name="Google Shape;702;p63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64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64"/>
          <p:cNvSpPr txBox="1"/>
          <p:nvPr/>
        </p:nvSpPr>
        <p:spPr>
          <a:xfrm>
            <a:off x="2683050" y="0"/>
            <a:ext cx="4622700" cy="38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inovaciju: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nude mogućnost za poboljšanje kvaliteta nastavnog materijala, omogućavajući drugima da ih unapređuju i pružaju konstruktivne povratne informacije.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09" name="Google Shape;709;p64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10" name="Google Shape;710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6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6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64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65"/>
          <p:cNvSpPr txBox="1"/>
          <p:nvPr/>
        </p:nvSpPr>
        <p:spPr>
          <a:xfrm>
            <a:off x="2683050" y="553000"/>
            <a:ext cx="4708500" cy="20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nasljeđe: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ponovne upotrebe, započet otvorenim obrazovnim izvorima (OER), nastavlja se i nakon penzionisanja.</a:t>
            </a:r>
            <a:endParaRPr i="0" sz="2400" u="none" cap="none" strike="noStrike">
              <a:solidFill>
                <a:srgbClr val="000000"/>
              </a:solidFill>
            </a:endParaRPr>
          </a:p>
        </p:txBody>
      </p:sp>
      <p:sp>
        <p:nvSpPr>
          <p:cNvPr id="719" name="Google Shape;719;p65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0" name="Google Shape;720;p65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1" name="Google Shape;721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p65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6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65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66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0" name="Google Shape;730;p66"/>
          <p:cNvSpPr txBox="1"/>
          <p:nvPr/>
        </p:nvSpPr>
        <p:spPr>
          <a:xfrm>
            <a:off x="2704276" y="411838"/>
            <a:ext cx="4696500" cy="18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izbor: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udžbenici proširuju nastavne materijale i garantuju isti nivo kvaliteta kao i tradicionalni udžbenici.</a:t>
            </a:r>
            <a:endParaRPr i="0" sz="2400" u="none" cap="none" strike="noStrike">
              <a:solidFill>
                <a:srgbClr val="000000"/>
              </a:solidFill>
            </a:endParaRPr>
          </a:p>
        </p:txBody>
      </p:sp>
      <p:cxnSp>
        <p:nvCxnSpPr>
          <p:cNvPr id="731" name="Google Shape;731;p66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2" name="Google Shape;732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66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6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66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67"/>
          <p:cNvSpPr txBox="1"/>
          <p:nvPr/>
        </p:nvSpPr>
        <p:spPr>
          <a:xfrm>
            <a:off x="2652425" y="166513"/>
            <a:ext cx="4964400" cy="31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akademsku slobodu: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otvorene licence za otvorene obrazovne izvore (OER) omogućavaju fakultetima da redovno prilagođavaju i ažuriraju materijale za učenje na kursevima.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67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2" name="Google Shape;742;p67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3" name="Google Shape;743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44" name="Google Shape;744;p67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6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67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68"/>
          <p:cNvSpPr txBox="1"/>
          <p:nvPr/>
        </p:nvSpPr>
        <p:spPr>
          <a:xfrm>
            <a:off x="2637598" y="148071"/>
            <a:ext cx="4883400" cy="38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Predstavite inovativnost i kreativnost: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kreativnost koju fakultet njeguje privući će potencijalne studente i pokrovitelje. To će doprinijeti upisu studenata na određene kurseve i povećati značaj pojedinih profesora.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2" name="Google Shape;752;p68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3" name="Google Shape;753;p68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4" name="Google Shape;754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p68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p68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68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29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3" name="Google Shape;763;p29"/>
          <p:cNvSpPr txBox="1"/>
          <p:nvPr/>
        </p:nvSpPr>
        <p:spPr>
          <a:xfrm>
            <a:off x="2696800" y="152400"/>
            <a:ext cx="5026200" cy="31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ru-RU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ekonomski aspekt: </a:t>
            </a:r>
            <a:r>
              <a:rPr lang="ru-RU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su besplatni, mogu se odštampati, trajno pohraniti i lako ažurirati. Sredstva koja bi se inače koristila za kupovinu udžbenika mogu se preusmjeriti na tehnologiju, unapređivanje nastave ili smanjenje duga.</a:t>
            </a:r>
            <a:endParaRPr i="0" sz="2200" u="none" cap="none" strike="noStrike">
              <a:solidFill>
                <a:srgbClr val="000000"/>
              </a:solidFill>
            </a:endParaRPr>
          </a:p>
        </p:txBody>
      </p:sp>
      <p:cxnSp>
        <p:nvCxnSpPr>
          <p:cNvPr id="764" name="Google Shape;764;p2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65" name="Google Shape;76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66" name="Google Shape;766;p2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7" name="Google Shape;767;p2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29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3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4" name="Google Shape;774;p30"/>
          <p:cNvSpPr txBox="1"/>
          <p:nvPr/>
        </p:nvSpPr>
        <p:spPr>
          <a:xfrm>
            <a:off x="2655100" y="389950"/>
            <a:ext cx="4961700" cy="3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razvoj fakulteta: </a:t>
            </a:r>
            <a:r>
              <a:rPr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olakšan pristup otvorenim obrazovnim izvorima (OER) i njihova upotreba, kao i saradnja međuinstitucionalnih članova fakulteta, doprinose kvalitetu obrazovnih materijala.</a:t>
            </a:r>
            <a:endParaRPr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75" name="Google Shape;775;p3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76" name="Google Shape;77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77" name="Google Shape;777;p3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8" name="Google Shape;778;p3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9" name="Google Shape;779;p30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e3134fc9b_1_0"/>
          <p:cNvSpPr txBox="1"/>
          <p:nvPr/>
        </p:nvSpPr>
        <p:spPr>
          <a:xfrm>
            <a:off x="3318434" y="979068"/>
            <a:ext cx="2719500" cy="16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otvoreni obrazovni izvori (Open Educational Resources – OER)?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0" name="Google Shape;390;g10e3134fc9b_1_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1" name="Google Shape;391;g10e3134fc9b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g10e3134fc9b_1_0"/>
          <p:cNvSpPr txBox="1"/>
          <p:nvPr/>
        </p:nvSpPr>
        <p:spPr>
          <a:xfrm>
            <a:off x="1096241" y="1218438"/>
            <a:ext cx="3277500" cy="8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ru-RU"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93" name="Google Shape;393;g10e3134fc9b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4" name="Google Shape;394;g10e3134fc9b_1_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3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p31"/>
          <p:cNvSpPr txBox="1"/>
          <p:nvPr/>
        </p:nvSpPr>
        <p:spPr>
          <a:xfrm>
            <a:off x="2686025" y="269975"/>
            <a:ext cx="4856400" cy="3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Iskoristite javne investicije na najbolji način: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pomoću sredstava koja dolaze iz javnog finansiranja proizvode se javna znanja i dijele između više institucija, pri čemu se smanjuju dodatni troškovi.</a:t>
            </a:r>
            <a:endParaRPr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86" name="Google Shape;786;p3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87" name="Google Shape;78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88" name="Google Shape;788;p3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3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31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3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32"/>
          <p:cNvSpPr txBox="1"/>
          <p:nvPr/>
        </p:nvSpPr>
        <p:spPr>
          <a:xfrm>
            <a:off x="2757175" y="414275"/>
            <a:ext cx="47574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samopromovisanje: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slika o instituciji može se umnogome popraviti zahvaljujući dijeljenju i ponovnoj upotrebi kvalitetnih OER materijala.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97" name="Google Shape;797;p3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98" name="Google Shape;79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99" name="Google Shape;799;p3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3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p32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7" name="Google Shape;807;p33"/>
          <p:cNvSpPr txBox="1"/>
          <p:nvPr/>
        </p:nvSpPr>
        <p:spPr>
          <a:xfrm>
            <a:off x="2698975" y="76200"/>
            <a:ext cx="4701300" cy="40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međunarodnu saradnju: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rad sa otvorenim obrazovnim izvorima (OER) povećava vidljivost institucije i putem aktivne saradnje sa drugim institucijama širom svijeta podiže joj ugled na međunarodnom nivou.</a:t>
            </a:r>
            <a:endParaRPr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08" name="Google Shape;808;p3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09" name="Google Shape;80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Google Shape;810;p3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1" name="Google Shape;811;p3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33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69"/>
          <p:cNvSpPr/>
          <p:nvPr/>
        </p:nvSpPr>
        <p:spPr>
          <a:xfrm>
            <a:off x="1" y="3500976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00" lIns="74300" spcFirstLastPara="1" rIns="74300" wrap="square" tIns="743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69"/>
          <p:cNvSpPr txBox="1"/>
          <p:nvPr/>
        </p:nvSpPr>
        <p:spPr>
          <a:xfrm>
            <a:off x="2600975" y="0"/>
            <a:ext cx="4969800" cy="38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Olakšajte regrutovanje: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upotreba otvorenih obrazovnih izvora (OER) povećava učešće u visokom obrazovanju tako što doseže do vanrednih studenata koji donose odluke na osnovu kvaliteta ponuđenih obrazovnih materijala.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19" name="Google Shape;819;p69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20" name="Google Shape;820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0" y="3612749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821" name="Google Shape;821;p6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p6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3" name="Google Shape;823;p69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3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p34"/>
          <p:cNvSpPr txBox="1"/>
          <p:nvPr/>
        </p:nvSpPr>
        <p:spPr>
          <a:xfrm>
            <a:off x="2603301" y="424624"/>
            <a:ext cx="45624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Zadržite diplomce: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pružanje kvalitetnih otvorenih obrazovnih izvora (OER) diplomcima pomaže instituciji da održi aktivnu vezu sa njima.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30" name="Google Shape;83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3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2" name="Google Shape;832;p3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3" name="Google Shape;833;p34"/>
          <p:cNvSpPr txBox="1"/>
          <p:nvPr/>
        </p:nvSpPr>
        <p:spPr>
          <a:xfrm>
            <a:off x="0" y="1122650"/>
            <a:ext cx="25287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36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9" name="Google Shape;839;p36"/>
          <p:cNvSpPr txBox="1"/>
          <p:nvPr/>
        </p:nvSpPr>
        <p:spPr>
          <a:xfrm>
            <a:off x="2669117" y="424831"/>
            <a:ext cx="45186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diseminirati naširoko tako što su otvoreni obrazovni izvori preko licenci dostupni svakome ko je zainteresovan.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40" name="Google Shape;840;p3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41" name="Google Shape;841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42" name="Google Shape;842;p36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3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36"/>
          <p:cNvSpPr txBox="1"/>
          <p:nvPr/>
        </p:nvSpPr>
        <p:spPr>
          <a:xfrm>
            <a:off x="0" y="1122650"/>
            <a:ext cx="25287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37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0" name="Google Shape;850;p37"/>
          <p:cNvSpPr txBox="1"/>
          <p:nvPr/>
        </p:nvSpPr>
        <p:spPr>
          <a:xfrm>
            <a:off x="2581008" y="592484"/>
            <a:ext cx="46245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obrazovni izvori koji su finansirani javnim sredstvima dostupni su javnosti za ponovnu upotrebu i dijeljenje.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51" name="Google Shape;851;p3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52" name="Google Shape;85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53" name="Google Shape;853;p37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4" name="Google Shape;854;p3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37"/>
          <p:cNvSpPr txBox="1"/>
          <p:nvPr/>
        </p:nvSpPr>
        <p:spPr>
          <a:xfrm>
            <a:off x="0" y="1122650"/>
            <a:ext cx="25287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38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38"/>
          <p:cNvSpPr txBox="1"/>
          <p:nvPr/>
        </p:nvSpPr>
        <p:spPr>
          <a:xfrm>
            <a:off x="2711413" y="298322"/>
            <a:ext cx="4622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Neka učenje bude cjeloživotno: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biti u toku i obezbijediti kontinuirano učenje postalo je pristupačno svima, čime je premošćen jaz između formalnih i neformalnih otvorenih mogućnosti.</a:t>
            </a:r>
            <a:endParaRPr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2" name="Google Shape;862;p3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63" name="Google Shape;863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64" name="Google Shape;864;p38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5" name="Google Shape;865;p38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6" name="Google Shape;866;p38"/>
          <p:cNvSpPr txBox="1"/>
          <p:nvPr/>
        </p:nvSpPr>
        <p:spPr>
          <a:xfrm>
            <a:off x="0" y="1122650"/>
            <a:ext cx="25287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39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p39"/>
          <p:cNvSpPr txBox="1"/>
          <p:nvPr/>
        </p:nvSpPr>
        <p:spPr>
          <a:xfrm>
            <a:off x="2673831" y="561550"/>
            <a:ext cx="46227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 izvori olakšavaju pristup znanju istog kvaliteta svima, bez obzira na društveni i materijalni status.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73" name="Google Shape;873;p3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74" name="Google Shape;874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75" name="Google Shape;875;p3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6" name="Google Shape;876;p3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7" name="Google Shape;877;p39"/>
          <p:cNvSpPr txBox="1"/>
          <p:nvPr/>
        </p:nvSpPr>
        <p:spPr>
          <a:xfrm>
            <a:off x="0" y="1122650"/>
            <a:ext cx="25287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4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664661" y="350157"/>
            <a:ext cx="50283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Promovišite raznovrsnost i inkluzivnost: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materijali, koji se lako dijele i kojima se pristupa preko interneta, odličan su alat da se otkriju i upoznaju različita gledišta.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84" name="Google Shape;884;p4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85" name="Google Shape;88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86" name="Google Shape;886;p4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4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0" y="1122650"/>
            <a:ext cx="25287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4"/>
          <p:cNvSpPr txBox="1"/>
          <p:nvPr/>
        </p:nvSpPr>
        <p:spPr>
          <a:xfrm>
            <a:off x="3246563" y="939041"/>
            <a:ext cx="3997200" cy="24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t/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1" name="Google Shape;401;p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4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ru-RU"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03" name="Google Shape;40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4" name="Google Shape;404;p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4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41"/>
          <p:cNvSpPr txBox="1"/>
          <p:nvPr/>
        </p:nvSpPr>
        <p:spPr>
          <a:xfrm>
            <a:off x="2779445" y="719820"/>
            <a:ext cx="45036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Njegujte građansku nauku: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svako da stvori, a dostupnost materijala olakšava ljudima da kontinuirano stiču znanja.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95" name="Google Shape;895;p4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96" name="Google Shape;896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97" name="Google Shape;897;p4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4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41"/>
          <p:cNvSpPr txBox="1"/>
          <p:nvPr/>
        </p:nvSpPr>
        <p:spPr>
          <a:xfrm>
            <a:off x="0" y="1122650"/>
            <a:ext cx="25287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4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5" name="Google Shape;905;p42"/>
          <p:cNvSpPr txBox="1"/>
          <p:nvPr/>
        </p:nvSpPr>
        <p:spPr>
          <a:xfrm>
            <a:off x="2668386" y="120455"/>
            <a:ext cx="4854600" cy="78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kvalitet: </a:t>
            </a:r>
            <a:r>
              <a:rPr lang="ru-RU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svako može da doprinese unapređenju kvaliteta otvorenih obrazovnih izvora (OER) tako što će postaviti pitanje o onome što mu je nejasno; nemati pristup znači nemati pitanje, ako nema pitanja znači nema ni nedoumica, a ako nema nedoumica, znači da nema</a:t>
            </a:r>
            <a:endParaRPr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poboljšanja.</a:t>
            </a:r>
            <a:endParaRPr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06" name="Google Shape;906;p4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07" name="Google Shape;907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08" name="Google Shape;908;p4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4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42"/>
          <p:cNvSpPr txBox="1"/>
          <p:nvPr/>
        </p:nvSpPr>
        <p:spPr>
          <a:xfrm>
            <a:off x="0" y="1122650"/>
            <a:ext cx="25287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7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p70"/>
          <p:cNvSpPr txBox="1"/>
          <p:nvPr/>
        </p:nvSpPr>
        <p:spPr>
          <a:xfrm>
            <a:off x="2683256" y="244700"/>
            <a:ext cx="4593900" cy="25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granice: </a:t>
            </a:r>
            <a:r>
              <a:rPr lang="ru-RU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izuzetan su način da se razmijene znanja izvan granica jer se ono što zaista funkcioniše na lokalnom nivou može prilagoditi.</a:t>
            </a:r>
            <a:endParaRPr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17" name="Google Shape;917;p7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18" name="Google Shape;918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Google Shape;919;p7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0" name="Google Shape;920;p7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70"/>
          <p:cNvSpPr txBox="1"/>
          <p:nvPr/>
        </p:nvSpPr>
        <p:spPr>
          <a:xfrm>
            <a:off x="0" y="1122650"/>
            <a:ext cx="25287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g2fea1ba1bf7_0_1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7" name="Google Shape;927;g2fea1ba1bf7_0_10"/>
          <p:cNvSpPr txBox="1"/>
          <p:nvPr/>
        </p:nvSpPr>
        <p:spPr>
          <a:xfrm>
            <a:off x="2695575" y="26150"/>
            <a:ext cx="4875600" cy="29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profesionalni razvoj: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uključivanje u otvorene obrazovne izvore i otvoreno obrazovanje na bibliotečkom, institucionalnom, nacionalnom ili međunarodnom nivou može biti prilika za profesionalni razvoj, i razvojna putanja izvan tradicionalnih ili utvrđenih stručnih oblasti (formiranje zbirki, metapodaci i slično).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28" name="Google Shape;928;g2fea1ba1bf7_0_1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9" name="Google Shape;929;g2fea1ba1bf7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30" name="Google Shape;930;g2fea1ba1bf7_0_1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g2fea1ba1bf7_0_1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2" name="Google Shape;932;g2fea1ba1bf7_0_10"/>
          <p:cNvSpPr txBox="1"/>
          <p:nvPr/>
        </p:nvSpPr>
        <p:spPr>
          <a:xfrm>
            <a:off x="0" y="1046450"/>
            <a:ext cx="26049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g2fea1ba1bf7_0_2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8" name="Google Shape;938;g2fea1ba1bf7_0_20"/>
          <p:cNvSpPr txBox="1"/>
          <p:nvPr/>
        </p:nvSpPr>
        <p:spPr>
          <a:xfrm>
            <a:off x="2737774" y="290643"/>
            <a:ext cx="4643400" cy="3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Uvaženi partneri: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zahvaljujući stručnosti u otvorenoj nastavi i otvorenim licencama, edukatori i istraživači prepoznaju bibliotekare kao dragocjene partnere u pronalaženju, prilagođavanju i uspostavljanju pouzdanih obrazovnih izvora.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39" name="Google Shape;939;g2fea1ba1bf7_0_2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0" name="Google Shape;940;g2fea1ba1bf7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41" name="Google Shape;941;g2fea1ba1bf7_0_2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2" name="Google Shape;942;g2fea1ba1bf7_0_2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3" name="Google Shape;943;g2fea1ba1bf7_0_20"/>
          <p:cNvSpPr txBox="1"/>
          <p:nvPr/>
        </p:nvSpPr>
        <p:spPr>
          <a:xfrm>
            <a:off x="0" y="1046450"/>
            <a:ext cx="26049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g2fea1ba1bf7_0_3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9" name="Google Shape;949;g2fea1ba1bf7_0_30"/>
          <p:cNvSpPr txBox="1"/>
          <p:nvPr/>
        </p:nvSpPr>
        <p:spPr>
          <a:xfrm>
            <a:off x="2739225" y="180463"/>
            <a:ext cx="4728000" cy="3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Razvijajte sinergiju sa otvorenom naukom: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otvorena nauka i otvoreno obrazovanje često su razdvojeni, a znanje je u rukama različitih stručnjaka. Bibliotekari ih mogu povezati na sveobuhvatniji način podstičući kulturu otvorenosti unutar institucije ili akademske zajednice.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50" name="Google Shape;950;g2fea1ba1bf7_0_3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51" name="Google Shape;951;g2fea1ba1bf7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52" name="Google Shape;952;g2fea1ba1bf7_0_3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g2fea1ba1bf7_0_3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g2fea1ba1bf7_0_30"/>
          <p:cNvSpPr txBox="1"/>
          <p:nvPr/>
        </p:nvSpPr>
        <p:spPr>
          <a:xfrm>
            <a:off x="0" y="1046450"/>
            <a:ext cx="26049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g2fea1ba1bf7_0_4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0" name="Google Shape;960;g2fea1ba1bf7_0_40"/>
          <p:cNvSpPr txBox="1"/>
          <p:nvPr/>
        </p:nvSpPr>
        <p:spPr>
          <a:xfrm>
            <a:off x="2740775" y="136350"/>
            <a:ext cx="4830300" cy="29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Promovišite saradnju i razmjenu znanja: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su osnovna potpora saradnje tako što se staraju o otvorenim izvorima, organizuju obuke i radionice vezane za otvoreno obrazovanje i njeguju zajednice okupljene oko prakse otvorenog obrazovanja, čime istovremeno proširuju svoje stručne mreže.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cxnSp>
        <p:nvCxnSpPr>
          <p:cNvPr id="961" name="Google Shape;961;g2fea1ba1bf7_0_4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62" name="Google Shape;962;g2fea1ba1bf7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63" name="Google Shape;963;g2fea1ba1bf7_0_4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g2fea1ba1bf7_0_4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5" name="Google Shape;965;g2fea1ba1bf7_0_40"/>
          <p:cNvSpPr txBox="1"/>
          <p:nvPr/>
        </p:nvSpPr>
        <p:spPr>
          <a:xfrm>
            <a:off x="0" y="1046450"/>
            <a:ext cx="26049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g2fea1ba1bf7_0_5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1" name="Google Shape;971;g2fea1ba1bf7_0_50"/>
          <p:cNvSpPr txBox="1"/>
          <p:nvPr/>
        </p:nvSpPr>
        <p:spPr>
          <a:xfrm>
            <a:off x="2742725" y="-14550"/>
            <a:ext cx="4874100" cy="41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Smanjite troškove: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štedite budžet biblioteke na kupovini skupih i restriktivnih licenci za komercijalne publikacije, kao i upućivanjem profesora i studenata na otvorene obrazovne izvore. Ova pogodnost dugoročno doprinosi smanjenju troškova u bibliotekama i na univerzitetima u kontekstu neophodnog prelaska na otvoreni pristup.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72" name="Google Shape;972;g2fea1ba1bf7_0_5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73" name="Google Shape;973;g2fea1ba1bf7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74" name="Google Shape;974;g2fea1ba1bf7_0_5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g2fea1ba1bf7_0_5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6" name="Google Shape;976;g2fea1ba1bf7_0_50"/>
          <p:cNvSpPr txBox="1"/>
          <p:nvPr/>
        </p:nvSpPr>
        <p:spPr>
          <a:xfrm>
            <a:off x="0" y="1046450"/>
            <a:ext cx="26049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71"/>
          <p:cNvSpPr txBox="1"/>
          <p:nvPr/>
        </p:nvSpPr>
        <p:spPr>
          <a:xfrm>
            <a:off x="2709400" y="641900"/>
            <a:ext cx="4634100" cy="26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Privucite nova lica u bibliotečku struku: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snažna veza između otvorenog obrazovanja i socijalne pravde čini da bibliotekarstvo bude privlačan poziv za buduće stručnjake i nove naraštaje bibliotekara.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2" name="Google Shape;982;p7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3" name="Google Shape;983;p7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4" name="Google Shape;984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85" name="Google Shape;985;p7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71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7" name="Google Shape;987;p71"/>
          <p:cNvSpPr txBox="1"/>
          <p:nvPr/>
        </p:nvSpPr>
        <p:spPr>
          <a:xfrm>
            <a:off x="0" y="1046450"/>
            <a:ext cx="26049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72"/>
          <p:cNvSpPr txBox="1"/>
          <p:nvPr/>
        </p:nvSpPr>
        <p:spPr>
          <a:xfrm>
            <a:off x="2683623" y="136765"/>
            <a:ext cx="4933200" cy="38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Steknite priznatost: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oni koji razvijaju otvorene obrazovne izvore i omogućavaju njihovo korišćenje zavređuju ugled širom svijeta jer zagovaraju otvorenost i druge univerzalne vrijednosti. Uloga bibliotekara-informatičara kao onoga ko se stara o obrazovnim materijalima postaje još značajnija sa primjenom otvorenog obrazovanja.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3" name="Google Shape;993;p7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4" name="Google Shape;994;p7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95" name="Google Shape;995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96" name="Google Shape;996;p7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7" name="Google Shape;997;p72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8" name="Google Shape;998;p72"/>
          <p:cNvSpPr txBox="1"/>
          <p:nvPr/>
        </p:nvSpPr>
        <p:spPr>
          <a:xfrm>
            <a:off x="0" y="1046450"/>
            <a:ext cx="26049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"/>
          <p:cNvSpPr txBox="1"/>
          <p:nvPr/>
        </p:nvSpPr>
        <p:spPr>
          <a:xfrm>
            <a:off x="3183090" y="644350"/>
            <a:ext cx="4118400" cy="1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Čemu služe otvoreni obrazovni izvori (Open Educational Resources – OER)?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5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1" name="Google Shape;41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5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ru-RU"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13" name="Google Shape;41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4" name="Google Shape;414;p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02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g2fea1ba1bf7_0_60"/>
          <p:cNvSpPr txBox="1"/>
          <p:nvPr/>
        </p:nvSpPr>
        <p:spPr>
          <a:xfrm>
            <a:off x="2753800" y="1059900"/>
            <a:ext cx="4220100" cy="19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Proširite uticaj i doseg: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pomozite da se poveća uticaj bibliotekara izvan njihovih institucija.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4" name="Google Shape;1004;g2fea1ba1bf7_0_6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5" name="Google Shape;1005;g2fea1ba1bf7_0_6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06" name="Google Shape;1006;g2fea1ba1bf7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07" name="Google Shape;1007;g2fea1ba1bf7_0_6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g2fea1ba1bf7_0_6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9" name="Google Shape;1009;g2fea1ba1bf7_0_60"/>
          <p:cNvSpPr txBox="1"/>
          <p:nvPr/>
        </p:nvSpPr>
        <p:spPr>
          <a:xfrm>
            <a:off x="0" y="1046450"/>
            <a:ext cx="26049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g2fea1ba1bf7_0_7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5" name="Google Shape;1015;g2fea1ba1bf7_0_7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16" name="Google Shape;1016;g2fea1ba1bf7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17" name="Google Shape;1017;g2fea1ba1bf7_0_70"/>
          <p:cNvSpPr txBox="1"/>
          <p:nvPr/>
        </p:nvSpPr>
        <p:spPr>
          <a:xfrm>
            <a:off x="2690251" y="832100"/>
            <a:ext cx="4653000" cy="15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Doprinesite postizanju ciljeva održivog razvoja: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pomozite stvaranje konkretnijeg i mjerljivijeg doprinosa u postizanju ciljeva održivog razvoja.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g2fea1ba1bf7_0_7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g2fea1ba1bf7_0_7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g2fea1ba1bf7_0_70"/>
          <p:cNvSpPr txBox="1"/>
          <p:nvPr/>
        </p:nvSpPr>
        <p:spPr>
          <a:xfrm>
            <a:off x="0" y="1046450"/>
            <a:ext cx="26049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7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6" name="Google Shape;1026;p7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7" name="Google Shape;1027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28" name="Google Shape;1028;p73"/>
          <p:cNvSpPr txBox="1"/>
          <p:nvPr/>
        </p:nvSpPr>
        <p:spPr>
          <a:xfrm>
            <a:off x="2708350" y="126600"/>
            <a:ext cx="4833900" cy="29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Uskladite aktivnosti sa strategijom ravnopravnosti, raznolikosti i inkluzije: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koriste otvoreno obrazovanje kao strateško sredstvo za unapređenje ciljeva jednakosti, raznolikosti i inkluzije, osiguravajući da okruženje za učenje bude pristupačno svima.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1029" name="Google Shape;1029;p7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0" name="Google Shape;1030;p73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1" name="Google Shape;1031;p73"/>
          <p:cNvSpPr txBox="1"/>
          <p:nvPr/>
        </p:nvSpPr>
        <p:spPr>
          <a:xfrm>
            <a:off x="0" y="1046450"/>
            <a:ext cx="26049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7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7" name="Google Shape;1037;p7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38" name="Google Shape;1038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39" name="Google Shape;1039;p74"/>
          <p:cNvSpPr txBox="1"/>
          <p:nvPr/>
        </p:nvSpPr>
        <p:spPr>
          <a:xfrm>
            <a:off x="2716725" y="613825"/>
            <a:ext cx="4749900" cy="22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kolege i dobijte njihovu podršku: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njeguju koncept cjeloživotnog učenja tako što pružaju raznovrsne obrazovne mogućnosti i njeguju međusobnu podršku unutar svojih zajednica.</a:t>
            </a:r>
            <a:endParaRPr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0" name="Google Shape;1040;p7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1" name="Google Shape;1041;p74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2" name="Google Shape;1042;p74"/>
          <p:cNvSpPr txBox="1"/>
          <p:nvPr/>
        </p:nvSpPr>
        <p:spPr>
          <a:xfrm>
            <a:off x="0" y="1046450"/>
            <a:ext cx="26049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sz="2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114ce846c6e_0_0"/>
          <p:cNvSpPr txBox="1"/>
          <p:nvPr/>
        </p:nvSpPr>
        <p:spPr>
          <a:xfrm>
            <a:off x="3731601" y="340181"/>
            <a:ext cx="3301800" cy="18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</a:t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ru-RU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</a:t>
            </a: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ru-RU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ALATKI</a:t>
            </a:r>
            <a:endParaRPr b="1" sz="3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8" name="Google Shape;1048;g114ce846c6e_0_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00" lIns="74200" spcFirstLastPara="1" rIns="74200" wrap="square" tIns="742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9" name="Google Shape;1049;g114ce846c6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56" y="431331"/>
            <a:ext cx="2052769" cy="1447028"/>
          </a:xfrm>
          <a:prstGeom prst="rect">
            <a:avLst/>
          </a:prstGeom>
          <a:noFill/>
          <a:ln>
            <a:noFill/>
          </a:ln>
        </p:spPr>
      </p:pic>
      <p:sp>
        <p:nvSpPr>
          <p:cNvPr id="1050" name="Google Shape;1050;g114ce846c6e_0_0"/>
          <p:cNvSpPr txBox="1"/>
          <p:nvPr/>
        </p:nvSpPr>
        <p:spPr>
          <a:xfrm>
            <a:off x="1682981" y="548689"/>
            <a:ext cx="3144439" cy="1030745"/>
          </a:xfrm>
          <a:prstGeom prst="rect">
            <a:avLst/>
          </a:prstGeom>
          <a:noFill/>
          <a:ln>
            <a:noFill/>
          </a:ln>
        </p:spPr>
        <p:txBody>
          <a:bodyPr anchorCtr="0" anchor="t" bIns="91225" lIns="91225" spcFirstLastPara="1" rIns="91225" wrap="square" tIns="91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51" name="Google Shape;1051;g114ce846c6e_0_0"/>
          <p:cNvCxnSpPr/>
          <p:nvPr/>
        </p:nvCxnSpPr>
        <p:spPr>
          <a:xfrm>
            <a:off x="-500" y="3495393"/>
            <a:ext cx="7632069" cy="533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52" name="Google Shape;1052;g114ce846c6e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1" y="3612757"/>
            <a:ext cx="885013" cy="28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3" name="Google Shape;1053;g114ce846c6e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34"/>
            <a:ext cx="1146288" cy="310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4" name="Google Shape;1054;g114ce846c6e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68"/>
            <a:ext cx="594116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055" name="Google Shape;1055;g114ce846c6e_0_0"/>
          <p:cNvSpPr txBox="1"/>
          <p:nvPr/>
        </p:nvSpPr>
        <p:spPr>
          <a:xfrm>
            <a:off x="569400" y="2087575"/>
            <a:ext cx="6414000" cy="12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ru-RU" sz="900">
                <a:latin typeface="Open Sans"/>
                <a:ea typeface="Open Sans"/>
                <a:cs typeface="Open Sans"/>
                <a:sym typeface="Open Sans"/>
              </a:rPr>
              <a:t>Montenegrin </a:t>
            </a:r>
            <a:r>
              <a:rPr lang="ru-RU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Latin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– ENOEL Toolkit“ is an adaptation of „An ENOEL Toolkit“ (version 4) published as of September 2024 </a:t>
            </a:r>
            <a:r>
              <a:rPr b="0" i="0" lang="ru-RU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ru-RU" sz="900" u="none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„Original Work“), licensed by</a:t>
            </a:r>
            <a:r>
              <a:rPr b="0" i="0" lang="ru-RU" sz="9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ru-RU" sz="9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ru-RU" sz="9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ru-RU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ru-RU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ru-RU" sz="900">
                <a:latin typeface="Open Sans"/>
                <a:ea typeface="Open Sans"/>
                <a:cs typeface="Open Sans"/>
                <a:sym typeface="Open Sans"/>
              </a:rPr>
              <a:t>Montenegrin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Vjenceslava Ševaljević</a:t>
            </a:r>
            <a:r>
              <a:rPr lang="ru-RU" sz="1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Montenegrin Latin translation. 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6"/>
          <p:cNvSpPr txBox="1"/>
          <p:nvPr/>
        </p:nvSpPr>
        <p:spPr>
          <a:xfrm>
            <a:off x="3256038" y="1138892"/>
            <a:ext cx="3997200" cy="25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treba da budu pristupačni</a:t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0" name="Google Shape;420;p6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1" name="Google Shape;42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6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ru-RU"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3" name="Google Shape;42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4" name="Google Shape;424;p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7"/>
          <p:cNvSpPr txBox="1"/>
          <p:nvPr/>
        </p:nvSpPr>
        <p:spPr>
          <a:xfrm>
            <a:off x="3246563" y="939041"/>
            <a:ext cx="3997200" cy="25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predviđeni su za višekratnu upotrebu</a:t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0" name="Google Shape;430;p7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1" name="Google Shape;43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7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ru-RU"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3" name="Google Shape;43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4" name="Google Shape;434;p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8"/>
          <p:cNvSpPr txBox="1"/>
          <p:nvPr/>
        </p:nvSpPr>
        <p:spPr>
          <a:xfrm>
            <a:off x="2088879" y="1142473"/>
            <a:ext cx="4612500" cy="23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"Otvorene licence poštuju prava intelektualne svojine vlasnika autorskih prava i daju dozvole koje omogućavaju javnosti prava na pristup, ponovnu upotrebu, prenamjenu, prilagođavanje i preraspodjelu obrazovnih materijala.“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0" name="Google Shape;440;p8"/>
          <p:cNvSpPr txBox="1"/>
          <p:nvPr/>
        </p:nvSpPr>
        <p:spPr>
          <a:xfrm>
            <a:off x="2057804" y="414884"/>
            <a:ext cx="5028300" cy="13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1" name="Google Shape;441;p8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8"/>
          <p:cNvSpPr txBox="1"/>
          <p:nvPr/>
        </p:nvSpPr>
        <p:spPr>
          <a:xfrm>
            <a:off x="2076905" y="3053610"/>
            <a:ext cx="5484600" cy="9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3" name="Google Shape;44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4" name="Google Shape;444;p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5" name="Google Shape;445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8"/>
          <p:cNvSpPr txBox="1"/>
          <p:nvPr/>
        </p:nvSpPr>
        <p:spPr>
          <a:xfrm>
            <a:off x="416248" y="200526"/>
            <a:ext cx="21843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ru-RU"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5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6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7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3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4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